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22"/>
  </p:notesMasterIdLst>
  <p:sldIdLst>
    <p:sldId id="446" r:id="rId3"/>
    <p:sldId id="468" r:id="rId4"/>
    <p:sldId id="469" r:id="rId5"/>
    <p:sldId id="460" r:id="rId6"/>
    <p:sldId id="461" r:id="rId7"/>
    <p:sldId id="462" r:id="rId8"/>
    <p:sldId id="463" r:id="rId9"/>
    <p:sldId id="465" r:id="rId10"/>
    <p:sldId id="464" r:id="rId11"/>
    <p:sldId id="466" r:id="rId12"/>
    <p:sldId id="450" r:id="rId13"/>
    <p:sldId id="471" r:id="rId14"/>
    <p:sldId id="467" r:id="rId15"/>
    <p:sldId id="472" r:id="rId16"/>
    <p:sldId id="454" r:id="rId17"/>
    <p:sldId id="455" r:id="rId18"/>
    <p:sldId id="456" r:id="rId19"/>
    <p:sldId id="457" r:id="rId20"/>
    <p:sldId id="458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ngleton, Jason [USA]" initials="" lastIdx="6" clrIdx="0"/>
  <p:cmAuthor id="1" name="Chapman, Alexander " initials="" lastIdx="1" clrIdx="1"/>
  <p:cmAuthor id="2" name="Roy A. Shorter" initials="" lastIdx="5" clrIdx="2"/>
  <p:cmAuthor id="3" name="Mandable, Terence [USA]" initials="" lastIdx="3" clrIdx="3"/>
  <p:cmAuthor id="4" name="Corey Shore" initials="" lastIdx="7" clrIdx="4"/>
  <p:cmAuthor id="5" name="Poos, Jen [USA]" initials="" lastIdx="1" clrIdx="5"/>
  <p:cmAuthor id="6" name="Hughes, Xavier - OSEC" initials="" lastIdx="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CF7"/>
    <a:srgbClr val="E8F0F4"/>
    <a:srgbClr val="F2F2F2"/>
    <a:srgbClr val="008080"/>
    <a:srgbClr val="6699FF"/>
    <a:srgbClr val="000066"/>
    <a:srgbClr val="003366"/>
    <a:srgbClr val="0B1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8" autoAdjust="0"/>
    <p:restoredTop sz="89988" autoAdjust="0"/>
  </p:normalViewPr>
  <p:slideViewPr>
    <p:cSldViewPr snapToGrid="0">
      <p:cViewPr>
        <p:scale>
          <a:sx n="100" d="100"/>
          <a:sy n="100" d="100"/>
        </p:scale>
        <p:origin x="-594" y="384"/>
      </p:cViewPr>
      <p:guideLst>
        <p:guide orient="horz" pos="2160"/>
        <p:guide pos="1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66"/>
    </p:cViewPr>
  </p:sorterViewPr>
  <p:notesViewPr>
    <p:cSldViewPr snapToGrid="0">
      <p:cViewPr varScale="1">
        <p:scale>
          <a:sx n="68" d="100"/>
          <a:sy n="68" d="100"/>
        </p:scale>
        <p:origin x="-277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B6C5D8-0893-44E3-8F70-80C1472FFC63}" type="datetimeFigureOut">
              <a:rPr lang="en-US"/>
              <a:pPr>
                <a:defRPr/>
              </a:pPr>
              <a:t>3/25/2012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8" rIns="93177" bIns="4658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C494B1-3B3F-4A78-A278-DD9B2EE1E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 txBox="1">
            <a:spLocks noGrp="1" noChangeArrowheads="1"/>
          </p:cNvSpPr>
          <p:nvPr/>
        </p:nvSpPr>
        <p:spPr bwMode="auto">
          <a:xfrm>
            <a:off x="6732588" y="9118600"/>
            <a:ext cx="233362" cy="141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r" defTabSz="906136">
              <a:defRPr/>
            </a:pPr>
            <a:fld id="{4380E24C-CD5F-4FDF-8BCC-BFF853B47280}" type="slidenum">
              <a:rPr lang="en-US" sz="800" b="1">
                <a:solidFill>
                  <a:prstClr val="black"/>
                </a:solidFill>
                <a:latin typeface="Arial Narrow" pitchFamily="34" charset="0"/>
                <a:cs typeface="+mn-cs"/>
              </a:rPr>
              <a:pPr algn="r" defTabSz="906136">
                <a:defRPr/>
              </a:pPr>
              <a:t>1</a:t>
            </a:fld>
            <a:endParaRPr lang="en-US" sz="800" b="1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4418013"/>
            <a:ext cx="5735638" cy="4586287"/>
          </a:xfrm>
          <a:noFill/>
        </p:spPr>
        <p:txBody>
          <a:bodyPr wrap="square" lIns="90872" tIns="44641" rIns="90872" bIns="44641" numCol="1" anchor="t" anchorCtr="0" compatLnSpc="1">
            <a:prstTxWarp prst="textNoShape">
              <a:avLst/>
            </a:prstTxWarp>
          </a:bodyPr>
          <a:lstStyle/>
          <a:p>
            <a:pPr marL="179388" indent="-179388"/>
            <a:endParaRPr lang="en-GB" smtClean="0"/>
          </a:p>
        </p:txBody>
      </p:sp>
      <p:sp>
        <p:nvSpPr>
          <p:cNvPr id="81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6613" y="212725"/>
            <a:ext cx="5289550" cy="3967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12775" y="4665663"/>
            <a:ext cx="568166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8" tIns="45453" rIns="90908" bIns="45453" anchor="ctr">
            <a:spAutoFit/>
          </a:bodyPr>
          <a:lstStyle/>
          <a:p>
            <a:pPr defTabSz="907717">
              <a:buClr>
                <a:prstClr val="black"/>
              </a:buClr>
              <a:defRPr/>
            </a:pPr>
            <a:r>
              <a:rPr lang="en-US" sz="14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Booz Allen Hamilton Standard Colors</a:t>
            </a:r>
          </a:p>
          <a:p>
            <a:pPr defTabSz="907717">
              <a:buClr>
                <a:prstClr val="black"/>
              </a:buClr>
              <a:defRPr/>
            </a:pPr>
            <a:r>
              <a:rPr lang="en-US" sz="14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Colors should be used in the color pairs whenever possible. Do not mix and match colors, use pairs together as shown.</a:t>
            </a:r>
          </a:p>
          <a:p>
            <a:pPr defTabSz="907717">
              <a:buClr>
                <a:prstClr val="black"/>
              </a:buClr>
              <a:defRPr/>
            </a:pPr>
            <a:r>
              <a:rPr lang="en-US" sz="14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Black, White and Gray can be used with any of the other colors.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87388" y="6677025"/>
            <a:ext cx="698500" cy="693738"/>
          </a:xfrm>
          <a:prstGeom prst="rect">
            <a:avLst/>
          </a:prstGeom>
          <a:solidFill>
            <a:srgbClr val="3601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652" tIns="45326" rIns="90652" bIns="45326" anchor="ctr"/>
          <a:lstStyle/>
          <a:p>
            <a:pPr defTabSz="906136">
              <a:lnSpc>
                <a:spcPct val="90000"/>
              </a:lnSpc>
              <a:defRPr/>
            </a:pPr>
            <a:endParaRPr lang="en-US" sz="1400" b="1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041400" y="7172325"/>
            <a:ext cx="695325" cy="693738"/>
          </a:xfrm>
          <a:prstGeom prst="rect">
            <a:avLst/>
          </a:prstGeom>
          <a:solidFill>
            <a:srgbClr val="F205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652" tIns="45326" rIns="90652" bIns="45326" anchor="ctr"/>
          <a:lstStyle/>
          <a:p>
            <a:pPr defTabSz="906136">
              <a:lnSpc>
                <a:spcPct val="90000"/>
              </a:lnSpc>
              <a:defRPr/>
            </a:pPr>
            <a:endParaRPr lang="en-US" sz="1400" b="1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905000" y="6677025"/>
            <a:ext cx="693738" cy="693738"/>
          </a:xfrm>
          <a:prstGeom prst="rect">
            <a:avLst/>
          </a:prstGeom>
          <a:solidFill>
            <a:srgbClr val="0F43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652" tIns="45326" rIns="90652" bIns="45326" anchor="ctr"/>
          <a:lstStyle/>
          <a:p>
            <a:pPr defTabSz="906136">
              <a:lnSpc>
                <a:spcPct val="90000"/>
              </a:lnSpc>
              <a:defRPr/>
            </a:pPr>
            <a:endParaRPr lang="en-US" sz="1400" b="1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266950" y="7172325"/>
            <a:ext cx="692150" cy="693738"/>
          </a:xfrm>
          <a:prstGeom prst="rect">
            <a:avLst/>
          </a:prstGeom>
          <a:solidFill>
            <a:srgbClr val="E8F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652" tIns="45326" rIns="90652" bIns="45326" anchor="ctr"/>
          <a:lstStyle/>
          <a:p>
            <a:pPr defTabSz="906136">
              <a:lnSpc>
                <a:spcPct val="90000"/>
              </a:lnSpc>
              <a:defRPr/>
            </a:pPr>
            <a:endParaRPr lang="en-US" sz="1400" b="1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178175" y="6677025"/>
            <a:ext cx="693738" cy="693738"/>
          </a:xfrm>
          <a:prstGeom prst="rect">
            <a:avLst/>
          </a:prstGeom>
          <a:solidFill>
            <a:srgbClr val="0B1F6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652" tIns="45326" rIns="90652" bIns="45326" anchor="ctr"/>
          <a:lstStyle/>
          <a:p>
            <a:pPr defTabSz="906136">
              <a:lnSpc>
                <a:spcPct val="90000"/>
              </a:lnSpc>
              <a:defRPr/>
            </a:pPr>
            <a:endParaRPr lang="en-US" sz="1400" b="1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519488" y="7172325"/>
            <a:ext cx="693737" cy="693738"/>
          </a:xfrm>
          <a:prstGeom prst="rect">
            <a:avLst/>
          </a:prstGeom>
          <a:solidFill>
            <a:srgbClr val="7ECC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652" tIns="45326" rIns="90652" bIns="45326" anchor="ctr"/>
          <a:lstStyle/>
          <a:p>
            <a:pPr defTabSz="906136">
              <a:lnSpc>
                <a:spcPct val="90000"/>
              </a:lnSpc>
              <a:defRPr/>
            </a:pPr>
            <a:endParaRPr lang="en-US" sz="1400" b="1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605463" y="6677025"/>
            <a:ext cx="692150" cy="693738"/>
          </a:xfrm>
          <a:prstGeom prst="rect">
            <a:avLst/>
          </a:prstGeom>
          <a:solidFill>
            <a:srgbClr val="9E9E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652" tIns="45326" rIns="90652" bIns="45326" anchor="ctr"/>
          <a:lstStyle/>
          <a:p>
            <a:pPr defTabSz="906136">
              <a:lnSpc>
                <a:spcPct val="90000"/>
              </a:lnSpc>
              <a:defRPr/>
            </a:pPr>
            <a:endParaRPr lang="en-US" sz="1400" b="1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391025" y="6677025"/>
            <a:ext cx="692150" cy="6937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652" tIns="45326" rIns="90652" bIns="45326" anchor="ctr"/>
          <a:lstStyle/>
          <a:p>
            <a:pPr defTabSz="906136">
              <a:lnSpc>
                <a:spcPct val="90000"/>
              </a:lnSpc>
              <a:defRPr/>
            </a:pPr>
            <a:endParaRPr lang="en-US" sz="1400" b="1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4732338" y="7172325"/>
            <a:ext cx="692150" cy="693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652" tIns="45326" rIns="90652" bIns="45326" anchor="ctr"/>
          <a:lstStyle/>
          <a:p>
            <a:pPr defTabSz="906136">
              <a:lnSpc>
                <a:spcPct val="90000"/>
              </a:lnSpc>
              <a:defRPr/>
            </a:pPr>
            <a:endParaRPr lang="en-US" sz="1400" b="1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720725" y="5897563"/>
            <a:ext cx="7715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8" tIns="45453" rIns="90908" bIns="45453" anchor="b">
            <a:spAutoFit/>
          </a:bodyPr>
          <a:lstStyle/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Purple </a:t>
            </a:r>
            <a:b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</a:b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Pantone 2765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R	12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G	4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B	79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909763" y="5772150"/>
            <a:ext cx="77311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8" tIns="45453" rIns="90908" bIns="45453" anchor="b">
            <a:spAutoFit/>
          </a:bodyPr>
          <a:lstStyle/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Green </a:t>
            </a:r>
            <a:b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</a:b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Pantone </a:t>
            </a:r>
            <a:b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</a:b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357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R	15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G	67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B	24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194050" y="5772150"/>
            <a:ext cx="77311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8" tIns="45453" rIns="90908" bIns="45453" anchor="b">
            <a:spAutoFit/>
          </a:bodyPr>
          <a:lstStyle/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Blue </a:t>
            </a:r>
            <a:b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</a:b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Pantone 2</a:t>
            </a:r>
            <a:b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</a:b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88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R	11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G	31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B	101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410075" y="6397625"/>
            <a:ext cx="7747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8" tIns="45453" rIns="90908" bIns="45453" anchor="b">
            <a:spAutoFit/>
          </a:bodyPr>
          <a:lstStyle/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Black 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595938" y="5897563"/>
            <a:ext cx="7762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8" tIns="45453" rIns="90908" bIns="45453" anchor="b">
            <a:spAutoFit/>
          </a:bodyPr>
          <a:lstStyle/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Pantone Cool Gray 6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R	158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G	158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B	158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076325" y="7934325"/>
            <a:ext cx="7747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8" tIns="45453" rIns="90908" bIns="45453">
            <a:spAutoFit/>
          </a:bodyPr>
          <a:lstStyle/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Red </a:t>
            </a:r>
            <a:b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</a:b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Pantone </a:t>
            </a:r>
            <a:b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</a:b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485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R	252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G	5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B	14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2265363" y="7934325"/>
            <a:ext cx="7747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8" tIns="45453" rIns="90908" bIns="45453">
            <a:spAutoFit/>
          </a:bodyPr>
          <a:lstStyle/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Yellow </a:t>
            </a:r>
            <a:b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</a:b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Pantone 3965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R	232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G	244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B	4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549650" y="7934325"/>
            <a:ext cx="7747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8" tIns="45453" rIns="90908" bIns="45453">
            <a:spAutoFit/>
          </a:bodyPr>
          <a:lstStyle/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Aqua </a:t>
            </a:r>
            <a:b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</a:b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Pantone </a:t>
            </a:r>
            <a:b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</a:b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319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R	126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G	204</a:t>
            </a:r>
          </a:p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B	189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4760913" y="7934325"/>
            <a:ext cx="776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8" tIns="45453" rIns="90908" bIns="45453">
            <a:spAutoFit/>
          </a:bodyPr>
          <a:lstStyle/>
          <a:p>
            <a:pPr defTabSz="907717">
              <a:buClr>
                <a:prstClr val="black"/>
              </a:buClr>
              <a:tabLst>
                <a:tab pos="570882" algn="r"/>
              </a:tabLst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White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Talk Track: Include examples at DOL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374D84-06D5-423F-9175-F49AD6ADE80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Be prepared to discuss OASAM- why are their stakeholders different</a:t>
            </a:r>
          </a:p>
          <a:p>
            <a:r>
              <a:rPr lang="en-US" smtClean="0"/>
              <a:t>Familiarize ourselves with OASAM’s customer service tenets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C22C2-C8D8-4CE0-824D-B15624D094E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Filename/RPS Number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138" y="146050"/>
            <a:ext cx="5191125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13" y="1524000"/>
            <a:ext cx="8091487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Filename/RPS Number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8850313" y="660558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4CA188D9-4B16-4E40-92AE-B6093B3B13F0}" type="slidenum">
              <a:rPr lang="en-US" sz="900">
                <a:solidFill>
                  <a:prstClr val="black"/>
                </a:solidFill>
                <a:latin typeface="Arial"/>
                <a:cs typeface="+mn-cs"/>
              </a:rPr>
              <a:pPr algn="r" eaLnBrk="0" hangingPunct="0"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Rectangle 55"/>
          <p:cNvSpPr txBox="1">
            <a:spLocks noChangeArrowheads="1"/>
          </p:cNvSpPr>
          <p:nvPr/>
        </p:nvSpPr>
        <p:spPr>
          <a:xfrm>
            <a:off x="8189913" y="0"/>
            <a:ext cx="954087" cy="361950"/>
          </a:xfrm>
          <a:prstGeom prst="rect">
            <a:avLst/>
          </a:prstGeom>
          <a:solidFill>
            <a:schemeClr val="accent2"/>
          </a:solidFill>
          <a:ln/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b="1" dirty="0" smtClean="0">
                <a:solidFill>
                  <a:prstClr val="white"/>
                </a:solidFill>
                <a:latin typeface="Arial Narrow" pitchFamily="34" charset="0"/>
                <a:cs typeface="+mn-cs"/>
              </a:rPr>
              <a:t>DRAFT</a:t>
            </a:r>
            <a:endParaRPr lang="en-US" b="1" dirty="0">
              <a:solidFill>
                <a:prstClr val="white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481138" y="146050"/>
            <a:ext cx="7434262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119063">
              <a:spcBef>
                <a:spcPct val="40000"/>
              </a:spcBef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 userDrawn="1"/>
        </p:nvSpPr>
        <p:spPr bwMode="auto">
          <a:xfrm>
            <a:off x="8850313" y="660558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536E35A5-BA0B-4930-9AD3-9A444A3324EF}" type="slidenum">
              <a:rPr lang="en-US" sz="900">
                <a:solidFill>
                  <a:prstClr val="black"/>
                </a:solidFill>
                <a:latin typeface="Arial"/>
                <a:cs typeface="+mn-cs"/>
              </a:rPr>
              <a:pPr algn="r" eaLnBrk="0" hangingPunct="0"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1" name="Text Box 54"/>
          <p:cNvSpPr txBox="1">
            <a:spLocks noChangeArrowheads="1"/>
          </p:cNvSpPr>
          <p:nvPr userDrawn="1"/>
        </p:nvSpPr>
        <p:spPr bwMode="auto">
          <a:xfrm>
            <a:off x="8850313" y="660558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2A9D6878-E935-488C-8CA8-1DAFB38BD54D}" type="slidenum">
              <a:rPr lang="en-US" sz="900">
                <a:solidFill>
                  <a:prstClr val="black"/>
                </a:solidFill>
                <a:latin typeface="+mn-lt"/>
                <a:cs typeface="+mn-cs"/>
              </a:rPr>
              <a:pPr algn="r" eaLnBrk="0" hangingPunct="0"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467475"/>
            <a:ext cx="9144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4970463" y="6448425"/>
            <a:ext cx="4114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700">
                <a:solidFill>
                  <a:schemeClr val="bg1"/>
                </a:solidFill>
              </a:rPr>
              <a:t>Office of the Chief Economist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Filename/RPS Number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1524000"/>
            <a:ext cx="80914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81138" y="146050"/>
            <a:ext cx="5191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Rectangle 55"/>
          <p:cNvSpPr txBox="1">
            <a:spLocks noChangeArrowheads="1"/>
          </p:cNvSpPr>
          <p:nvPr/>
        </p:nvSpPr>
        <p:spPr>
          <a:xfrm>
            <a:off x="8189913" y="0"/>
            <a:ext cx="954087" cy="361950"/>
          </a:xfrm>
          <a:prstGeom prst="rect">
            <a:avLst/>
          </a:prstGeom>
          <a:solidFill>
            <a:schemeClr val="accent2"/>
          </a:solidFill>
          <a:ln/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b="1" dirty="0" smtClean="0">
                <a:solidFill>
                  <a:prstClr val="white"/>
                </a:solidFill>
                <a:latin typeface="Arial Narrow" pitchFamily="34" charset="0"/>
                <a:cs typeface="+mn-cs"/>
              </a:rPr>
              <a:t>DRAFT</a:t>
            </a:r>
            <a:endParaRPr lang="en-US" b="1" dirty="0">
              <a:solidFill>
                <a:prstClr val="white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102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481138" y="146050"/>
            <a:ext cx="7434262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119063">
              <a:spcBef>
                <a:spcPct val="40000"/>
              </a:spcBef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3078" name="Text Box 54"/>
          <p:cNvSpPr txBox="1">
            <a:spLocks noChangeArrowheads="1"/>
          </p:cNvSpPr>
          <p:nvPr userDrawn="1"/>
        </p:nvSpPr>
        <p:spPr bwMode="auto">
          <a:xfrm>
            <a:off x="8850313" y="660558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0F2B859A-6F89-4B0D-B880-C77CB58FA906}" type="slidenum">
              <a:rPr lang="en-US" sz="900">
                <a:solidFill>
                  <a:prstClr val="black"/>
                </a:solidFill>
                <a:latin typeface="Arial"/>
                <a:cs typeface="+mn-cs"/>
              </a:rPr>
              <a:pPr algn="r" eaLnBrk="0" hangingPunct="0"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13079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3" y="6554788"/>
            <a:ext cx="11922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100000"/>
              </a:lnSpc>
              <a:defRPr sz="9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Filename/RPS Number</a:t>
            </a:r>
          </a:p>
        </p:txBody>
      </p:sp>
      <p:sp>
        <p:nvSpPr>
          <p:cNvPr id="2" name="Text Box 54"/>
          <p:cNvSpPr txBox="1">
            <a:spLocks noChangeArrowheads="1"/>
          </p:cNvSpPr>
          <p:nvPr userDrawn="1"/>
        </p:nvSpPr>
        <p:spPr bwMode="auto">
          <a:xfrm>
            <a:off x="8850313" y="660558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C4932F75-6207-4287-BDF5-2647F026E036}" type="slidenum">
              <a:rPr lang="en-US" sz="900">
                <a:solidFill>
                  <a:prstClr val="black"/>
                </a:solidFill>
                <a:latin typeface="+mn-lt"/>
                <a:cs typeface="+mn-cs"/>
              </a:rPr>
              <a:pPr algn="r" eaLnBrk="0" hangingPunct="0"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3" name="Rectangle 55"/>
          <p:cNvSpPr>
            <a:spLocks noChangeArrowheads="1"/>
          </p:cNvSpPr>
          <p:nvPr userDrawn="1"/>
        </p:nvSpPr>
        <p:spPr bwMode="auto">
          <a:xfrm>
            <a:off x="398463" y="6554788"/>
            <a:ext cx="11922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00000"/>
              </a:lnSpc>
              <a:defRPr sz="900" b="0" dirty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Filename/RPS Number</a:t>
            </a:r>
          </a:p>
        </p:txBody>
      </p:sp>
      <p:pic>
        <p:nvPicPr>
          <p:cNvPr id="1035" name="Picture 15"/>
          <p:cNvPicPr>
            <a:picLocks noChangeAspect="1" noChangeArrowheads="1"/>
          </p:cNvPicPr>
          <p:nvPr userDrawn="1"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0" y="6467475"/>
            <a:ext cx="9144000" cy="3111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</p:pic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884863" y="6448425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</a:rPr>
              <a:t>Office of the Chief Economist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100000"/>
        </a:spcBef>
        <a:spcAft>
          <a:spcPct val="0"/>
        </a:spcAft>
        <a:buClr>
          <a:srgbClr val="0B1F65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066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Char char="–"/>
        <a:defRPr sz="1600">
          <a:solidFill>
            <a:schemeClr val="tx1"/>
          </a:solidFill>
          <a:latin typeface="+mn-lt"/>
        </a:defRPr>
      </a:lvl2pPr>
      <a:lvl3pPr marL="2278063" indent="111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Font typeface="Webdings" pitchFamily="18" charset="2"/>
        <a:buChar char="•"/>
        <a:defRPr sz="1600">
          <a:solidFill>
            <a:schemeClr val="tx1"/>
          </a:solidFill>
          <a:latin typeface="+mn-lt"/>
        </a:defRPr>
      </a:lvl3pPr>
      <a:lvl4pPr marL="2403475" indent="-103187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Char char="–"/>
        <a:defRPr sz="1600">
          <a:solidFill>
            <a:schemeClr val="tx1"/>
          </a:solidFill>
          <a:latin typeface="+mn-lt"/>
        </a:defRPr>
      </a:lvl4pPr>
      <a:lvl5pPr marL="2517775" indent="-6889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9749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6pPr>
      <a:lvl7pPr marL="34321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7pPr>
      <a:lvl8pPr marL="38893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8pPr>
      <a:lvl9pPr marL="43465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1524000"/>
            <a:ext cx="80914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81138" y="146050"/>
            <a:ext cx="5191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078" name="Text Box 54"/>
          <p:cNvSpPr txBox="1">
            <a:spLocks noChangeArrowheads="1"/>
          </p:cNvSpPr>
          <p:nvPr/>
        </p:nvSpPr>
        <p:spPr bwMode="auto">
          <a:xfrm>
            <a:off x="8850313" y="660558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D792337A-A569-4E79-AFC7-DCC20E25F4E0}" type="slidenum">
              <a:rPr lang="en-US" sz="900">
                <a:solidFill>
                  <a:prstClr val="black"/>
                </a:solidFill>
                <a:latin typeface="Arial"/>
                <a:cs typeface="+mn-cs"/>
              </a:rPr>
              <a:pPr algn="r" eaLnBrk="0" hangingPunct="0"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13079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3" y="6554788"/>
            <a:ext cx="11922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100000"/>
              </a:lnSpc>
              <a:defRPr sz="9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Filename/RPS Number</a:t>
            </a:r>
          </a:p>
        </p:txBody>
      </p:sp>
      <p:sp>
        <p:nvSpPr>
          <p:cNvPr id="7" name="Rectangle 55"/>
          <p:cNvSpPr txBox="1">
            <a:spLocks noChangeArrowheads="1"/>
          </p:cNvSpPr>
          <p:nvPr/>
        </p:nvSpPr>
        <p:spPr>
          <a:xfrm>
            <a:off x="8189913" y="0"/>
            <a:ext cx="954087" cy="361950"/>
          </a:xfrm>
          <a:prstGeom prst="rect">
            <a:avLst/>
          </a:prstGeom>
          <a:solidFill>
            <a:schemeClr val="accent2"/>
          </a:solidFill>
          <a:ln/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b="1" dirty="0" smtClean="0">
                <a:solidFill>
                  <a:prstClr val="white"/>
                </a:solidFill>
                <a:latin typeface="Arial Narrow" pitchFamily="34" charset="0"/>
                <a:cs typeface="+mn-cs"/>
              </a:rPr>
              <a:t>DRAFT</a:t>
            </a:r>
            <a:endParaRPr lang="en-US" b="1" dirty="0">
              <a:solidFill>
                <a:prstClr val="white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410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481138" y="146050"/>
            <a:ext cx="7434262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119063">
              <a:spcBef>
                <a:spcPct val="40000"/>
              </a:spcBef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ext Box 54"/>
          <p:cNvSpPr txBox="1">
            <a:spLocks noChangeArrowheads="1"/>
          </p:cNvSpPr>
          <p:nvPr userDrawn="1"/>
        </p:nvSpPr>
        <p:spPr bwMode="auto">
          <a:xfrm>
            <a:off x="8850313" y="660558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A966D76D-074F-45C7-9FF0-1449A34FE792}" type="slidenum">
              <a:rPr lang="en-US" sz="900">
                <a:solidFill>
                  <a:prstClr val="black"/>
                </a:solidFill>
                <a:latin typeface="+mn-lt"/>
                <a:cs typeface="+mn-cs"/>
              </a:rPr>
              <a:pPr algn="r" eaLnBrk="0" hangingPunct="0"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3" name="Rectangle 55"/>
          <p:cNvSpPr>
            <a:spLocks noChangeArrowheads="1"/>
          </p:cNvSpPr>
          <p:nvPr/>
        </p:nvSpPr>
        <p:spPr bwMode="auto">
          <a:xfrm>
            <a:off x="398463" y="6554788"/>
            <a:ext cx="11922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00000"/>
              </a:lnSpc>
              <a:defRPr sz="900" b="0" dirty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Filename/RPS Number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 userDrawn="1"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0" y="6467475"/>
            <a:ext cx="9144000" cy="3111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</p:pic>
      <p:sp>
        <p:nvSpPr>
          <p:cNvPr id="13324" name="Text Box 12"/>
          <p:cNvSpPr txBox="1">
            <a:spLocks noChangeArrowheads="1"/>
          </p:cNvSpPr>
          <p:nvPr userDrawn="1"/>
        </p:nvSpPr>
        <p:spPr bwMode="auto">
          <a:xfrm>
            <a:off x="4970463" y="6448425"/>
            <a:ext cx="4114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700">
                <a:solidFill>
                  <a:schemeClr val="bg1"/>
                </a:solidFill>
              </a:rPr>
              <a:t>Office of the Chief Economist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100000"/>
        </a:spcBef>
        <a:spcAft>
          <a:spcPct val="0"/>
        </a:spcAft>
        <a:buClr>
          <a:srgbClr val="0B1F65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066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Char char="–"/>
        <a:defRPr sz="1600">
          <a:solidFill>
            <a:schemeClr val="tx1"/>
          </a:solidFill>
          <a:latin typeface="+mn-lt"/>
        </a:defRPr>
      </a:lvl2pPr>
      <a:lvl3pPr marL="2278063" indent="111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Font typeface="Webdings" pitchFamily="18" charset="2"/>
        <a:buChar char="•"/>
        <a:defRPr sz="1600">
          <a:solidFill>
            <a:schemeClr val="tx1"/>
          </a:solidFill>
          <a:latin typeface="+mn-lt"/>
        </a:defRPr>
      </a:lvl3pPr>
      <a:lvl4pPr marL="2403475" indent="-103187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Char char="–"/>
        <a:defRPr sz="1600">
          <a:solidFill>
            <a:schemeClr val="tx1"/>
          </a:solidFill>
          <a:latin typeface="+mn-lt"/>
        </a:defRPr>
      </a:lvl4pPr>
      <a:lvl5pPr marL="2517775" indent="-6889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9749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6pPr>
      <a:lvl7pPr marL="34321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7pPr>
      <a:lvl8pPr marL="38893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8pPr>
      <a:lvl9pPr marL="43465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>
            <a:spLocks noChangeArrowheads="1"/>
          </p:cNvSpPr>
          <p:nvPr/>
        </p:nvSpPr>
        <p:spPr bwMode="auto">
          <a:xfrm>
            <a:off x="279400" y="1882775"/>
            <a:ext cx="83613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4000" b="1">
                <a:solidFill>
                  <a:srgbClr val="000066"/>
                </a:solidFill>
                <a:latin typeface="Arial Narrow" pitchFamily="34" charset="0"/>
              </a:rPr>
              <a:t>Post-Secondary Education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4000" b="1">
                <a:solidFill>
                  <a:srgbClr val="000066"/>
                </a:solidFill>
                <a:latin typeface="Arial Narrow" pitchFamily="34" charset="0"/>
              </a:rPr>
              <a:t>of Latinos and Policy Initiatives</a:t>
            </a:r>
          </a:p>
          <a:p>
            <a:pPr algn="ctr" eaLnBrk="0" hangingPunct="0">
              <a:lnSpc>
                <a:spcPct val="90000"/>
              </a:lnSpc>
            </a:pPr>
            <a:endParaRPr lang="en-US" sz="4000" b="1">
              <a:solidFill>
                <a:srgbClr val="000066"/>
              </a:solidFill>
              <a:latin typeface="Arial Narrow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000066"/>
                </a:solidFill>
                <a:latin typeface="Arial Narrow" pitchFamily="34" charset="0"/>
              </a:rPr>
              <a:t>Dr. Adriana Kugler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000066"/>
                </a:solidFill>
                <a:latin typeface="Arial Narrow" pitchFamily="34" charset="0"/>
              </a:rPr>
              <a:t>Chief Economist, Department of Labor</a:t>
            </a:r>
          </a:p>
        </p:txBody>
      </p:sp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305175" y="4973638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2060"/>
                </a:solidFill>
              </a:rPr>
              <a:t>March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950" y="146050"/>
            <a:ext cx="7343775" cy="838200"/>
          </a:xfrm>
        </p:spPr>
        <p:txBody>
          <a:bodyPr/>
          <a:lstStyle/>
          <a:p>
            <a:r>
              <a:rPr lang="en-US" sz="2400" b="1" smtClean="0"/>
              <a:t>Earnings gap between Hispanics and Whites by Educational Attainment</a:t>
            </a:r>
            <a:r>
              <a:rPr lang="en-US" sz="240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737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62000" y="1376363"/>
          <a:ext cx="7820025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Chart" r:id="rId3" imgW="5810385" imgH="3495585" progId="Excel.Chart.8">
                  <p:embed/>
                </p:oleObj>
              </mc:Choice>
              <mc:Fallback>
                <p:oleObj name="Chart" r:id="rId3" imgW="5810385" imgH="3495585" progId="Excel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6363"/>
                        <a:ext cx="7820025" cy="500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4"/>
          <p:cNvSpPr>
            <a:spLocks noGrp="1"/>
          </p:cNvSpPr>
          <p:nvPr>
            <p:ph type="title" idx="4294967295"/>
          </p:nvPr>
        </p:nvSpPr>
        <p:spPr>
          <a:xfrm>
            <a:off x="1504950" y="146050"/>
            <a:ext cx="7515225" cy="838200"/>
          </a:xfrm>
        </p:spPr>
        <p:txBody>
          <a:bodyPr/>
          <a:lstStyle/>
          <a:p>
            <a:r>
              <a:rPr lang="en-US" sz="2400" b="1" smtClean="0"/>
              <a:t>Providing Skills to Latino Workers through Training Programs at the Department of Labor</a:t>
            </a:r>
          </a:p>
        </p:txBody>
      </p:sp>
      <p:sp>
        <p:nvSpPr>
          <p:cNvPr id="75778" name="Content Placeholder 2"/>
          <p:cNvSpPr>
            <a:spLocks/>
          </p:cNvSpPr>
          <p:nvPr/>
        </p:nvSpPr>
        <p:spPr bwMode="auto">
          <a:xfrm>
            <a:off x="161925" y="1381125"/>
            <a:ext cx="8839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04800" indent="-3048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</a:rPr>
              <a:t>Workforce Investment Act</a:t>
            </a:r>
            <a:endParaRPr lang="en-US" sz="1200">
              <a:solidFill>
                <a:srgbClr val="000000"/>
              </a:solidFill>
              <a:latin typeface="Georgia" pitchFamily="18" charset="0"/>
            </a:endParaRPr>
          </a:p>
          <a:p>
            <a:pPr marL="541338" lvl="1" indent="-3048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Latinos who exited the WIA Adult program in calendar year 2010</a:t>
            </a: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 - nearly 60 percent or 77,000 began employment within the quarter after their exit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Latinos represented 11% of the WIA Adult participants</a:t>
            </a:r>
            <a:endParaRPr lang="en-US" sz="800">
              <a:solidFill>
                <a:srgbClr val="000000"/>
              </a:solidFill>
              <a:latin typeface="Georgia" pitchFamily="18" charset="0"/>
            </a:endParaRPr>
          </a:p>
          <a:p>
            <a:pPr marL="541338" lvl="1" indent="-3048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Latinos who exited the WIA Dislocated program in calendar year 2010 – about 57 percent or 51,000 began employment within a quarter after their exit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Latinos represented 11% of the WIA Adult participants</a:t>
            </a:r>
          </a:p>
          <a:p>
            <a:pPr marL="541338" lvl="1" indent="-3048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Latinos represent 25.8% or 62,009 in the WIA Youth Program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Latinos represented 56.4% (44,237) of those who participated in the WIA Younger Youth Program</a:t>
            </a:r>
            <a:endParaRPr lang="en-US" sz="1200">
              <a:solidFill>
                <a:srgbClr val="000000"/>
              </a:solidFill>
              <a:latin typeface="Georgia" pitchFamily="18" charset="0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Of the Latino Youth who exited the program in 2010, 55% were placed in a job or went on to further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2"/>
          <p:cNvSpPr>
            <a:spLocks/>
          </p:cNvSpPr>
          <p:nvPr/>
        </p:nvSpPr>
        <p:spPr bwMode="auto">
          <a:xfrm>
            <a:off x="161925" y="1400175"/>
            <a:ext cx="8839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04800" indent="-3048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DOL’s Job Corps and YouthBuild programs</a:t>
            </a:r>
          </a:p>
          <a:p>
            <a:pPr marL="541338" lvl="1" indent="-3048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Provide job training &amp; educational opportunities </a:t>
            </a:r>
          </a:p>
          <a:p>
            <a:pPr marL="541338" lvl="1" indent="-3048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Over 4,000 Latinos enrolled in YouthBuild &amp; 17,000 Latinos enrolled in Job Corps</a:t>
            </a:r>
          </a:p>
          <a:p>
            <a:pPr marL="541338" lvl="1" indent="-3048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64% of Latino youth exiting Job Corps in 2010 received their GED</a:t>
            </a:r>
          </a:p>
          <a:p>
            <a:pPr marL="541338" lvl="1" indent="-3048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  <a:p>
            <a:pPr marL="304800" indent="-3048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</a:rPr>
              <a:t>The Wagner-Peyser program</a:t>
            </a:r>
          </a:p>
          <a:p>
            <a:pPr marL="541338" lvl="1" indent="-3048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3.3 million participants (16.7%) of individuals served by Wagner-Peyser in 2010 were Latino</a:t>
            </a:r>
            <a:br>
              <a:rPr lang="en-US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</a:br>
            <a:endParaRPr lang="en-US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marL="304800" indent="-3048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</a:rPr>
              <a:t>The National Farm worker Jobs Program (NFJP)</a:t>
            </a:r>
          </a:p>
          <a:p>
            <a:pPr marL="541338" lvl="1" indent="-3048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A job training and employment assistance program for migrant seasonal farm workers</a:t>
            </a:r>
          </a:p>
          <a:p>
            <a:pPr marL="541338" lvl="1" indent="-3048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About 75% of participants in the NFJP are Latino</a:t>
            </a:r>
            <a:endParaRPr lang="en-US" sz="2400"/>
          </a:p>
        </p:txBody>
      </p:sp>
      <p:sp>
        <p:nvSpPr>
          <p:cNvPr id="77826" name="Title 4"/>
          <p:cNvSpPr>
            <a:spLocks/>
          </p:cNvSpPr>
          <p:nvPr/>
        </p:nvSpPr>
        <p:spPr bwMode="auto">
          <a:xfrm>
            <a:off x="1481138" y="146050"/>
            <a:ext cx="7515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Providing Skills to Latino Workers through training programs at the Department of Labor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/>
          </p:cNvSpPr>
          <p:nvPr/>
        </p:nvSpPr>
        <p:spPr bwMode="auto">
          <a:xfrm>
            <a:off x="161925" y="1400175"/>
            <a:ext cx="8839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04800" indent="-3048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48.8 percent of youth between the ages of 16-24 were employed last July (59.2 percent in 2006) </a:t>
            </a:r>
          </a:p>
          <a:p>
            <a:pPr marL="304800" indent="-3048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Only 42.9 percent of Hispanic youth had a job this past July</a:t>
            </a:r>
            <a:endParaRPr lang="en-US" sz="80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marL="304800" indent="-3048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Summer Youth Jobs Program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Through the American Reinvestment and Recovery Act, 367,000 young persons had funded jobs in 2009 &amp; 2010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In Summer 2011, DOL &amp; the private sector employed over 80,000 youth</a:t>
            </a:r>
            <a:endParaRPr lang="en-US" sz="80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marL="304800" indent="-3048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Summer Jobs Plus Program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One-stop search tool for youth jobs postings supported by upport by Google, Internships.com, AfterCollege, LinkedIn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Have over 180,000 job commitments for summer 2012</a:t>
            </a:r>
          </a:p>
        </p:txBody>
      </p:sp>
      <p:sp>
        <p:nvSpPr>
          <p:cNvPr id="78852" name="Title 4"/>
          <p:cNvSpPr>
            <a:spLocks/>
          </p:cNvSpPr>
          <p:nvPr/>
        </p:nvSpPr>
        <p:spPr bwMode="auto">
          <a:xfrm>
            <a:off x="1481138" y="146050"/>
            <a:ext cx="7515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Providing opportunities for young Latinos is a priority for this Administration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Content Placeholder 2"/>
          <p:cNvSpPr>
            <a:spLocks/>
          </p:cNvSpPr>
          <p:nvPr/>
        </p:nvSpPr>
        <p:spPr bwMode="auto">
          <a:xfrm>
            <a:off x="161925" y="1400175"/>
            <a:ext cx="8839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04800" indent="-3048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Trade Adjustment Assistance Community College and Career Training</a:t>
            </a:r>
          </a:p>
          <a:p>
            <a:pPr marL="304800" indent="-3048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en-US" sz="50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2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U.S. Department of Labor and U.S. Department of Education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50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2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Program will make available US $2 billion over the next four years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50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2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TAACCCT provides community colleges and other eligible institutions with funds to expand to deliver education and training programs that can be completed within two years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50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2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Four Hispanic-Serving Institutions received grant funding over the last year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2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Community College of Denver, Gateway Community College, Sante Fe Community College, West Hills College LeMoore</a:t>
            </a:r>
          </a:p>
        </p:txBody>
      </p:sp>
      <p:sp>
        <p:nvSpPr>
          <p:cNvPr id="87045" name="Title 4"/>
          <p:cNvSpPr>
            <a:spLocks/>
          </p:cNvSpPr>
          <p:nvPr/>
        </p:nvSpPr>
        <p:spPr bwMode="auto">
          <a:xfrm>
            <a:off x="1481138" y="146050"/>
            <a:ext cx="7515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Re-training workers for the jobs of the next generation through Community Colleges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9"/>
          <p:cNvSpPr>
            <a:spLocks noChangeArrowheads="1"/>
          </p:cNvSpPr>
          <p:nvPr/>
        </p:nvSpPr>
        <p:spPr bwMode="auto">
          <a:xfrm>
            <a:off x="161925" y="1295400"/>
            <a:ext cx="8751888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latin typeface="Georgia" pitchFamily="18" charset="0"/>
              </a:rPr>
              <a:t>Community College to Career Fund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Ø"/>
            </a:pPr>
            <a:endParaRPr lang="en-US" sz="1200">
              <a:latin typeface="Georgia" pitchFamily="18" charset="0"/>
            </a:endParaRP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</a:rPr>
              <a:t>$8 billion Community College to Career Fund would help forge partnerships between Community Colleges and employers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1200">
              <a:solidFill>
                <a:srgbClr val="000000"/>
              </a:solidFill>
              <a:latin typeface="Georgia" pitchFamily="18" charset="0"/>
            </a:endParaRP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</a:rPr>
              <a:t>The Fund would provide entrepreneurship training for five-million small business owners over three years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1200">
              <a:solidFill>
                <a:srgbClr val="000000"/>
              </a:solidFill>
              <a:latin typeface="Georgia" pitchFamily="18" charset="0"/>
            </a:endParaRP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</a:rPr>
              <a:t>The Fund will support community college-based training programs that</a:t>
            </a:r>
            <a:r>
              <a:rPr lang="en-US" sz="2400" b="1">
                <a:latin typeface="Times New Roman" pitchFamily="18" charset="0"/>
              </a:rPr>
              <a:t>:</a:t>
            </a:r>
          </a:p>
          <a:p>
            <a:pPr marL="1371600" lvl="2" indent="-457200" eaLnBrk="0" hangingPunct="0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Meet the needs of employers in growth and demand sectors</a:t>
            </a:r>
            <a:endParaRPr lang="en-US" sz="2400" b="1">
              <a:latin typeface="Times New Roman" pitchFamily="18" charset="0"/>
            </a:endParaRPr>
          </a:p>
          <a:p>
            <a:pPr marL="1371600" lvl="2" indent="-457200" eaLnBrk="0" hangingPunct="0"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Support on-the-job training and registered apprenticeships</a:t>
            </a:r>
          </a:p>
        </p:txBody>
      </p:sp>
      <p:sp>
        <p:nvSpPr>
          <p:cNvPr id="79874" name="Title 4"/>
          <p:cNvSpPr>
            <a:spLocks/>
          </p:cNvSpPr>
          <p:nvPr/>
        </p:nvSpPr>
        <p:spPr bwMode="auto">
          <a:xfrm>
            <a:off x="1481138" y="146050"/>
            <a:ext cx="7515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Fund to Forge Partnerships between Community Colleges and employers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4"/>
          <p:cNvSpPr>
            <a:spLocks/>
          </p:cNvSpPr>
          <p:nvPr/>
        </p:nvSpPr>
        <p:spPr bwMode="auto">
          <a:xfrm>
            <a:off x="1481138" y="146050"/>
            <a:ext cx="7515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The President’s UDW Program would help displaced Americans </a:t>
            </a:r>
          </a:p>
        </p:txBody>
      </p:sp>
      <p:sp>
        <p:nvSpPr>
          <p:cNvPr id="81922" name="Rectangle 8"/>
          <p:cNvSpPr>
            <a:spLocks noChangeArrowheads="1"/>
          </p:cNvSpPr>
          <p:nvPr/>
        </p:nvSpPr>
        <p:spPr bwMode="auto">
          <a:xfrm>
            <a:off x="171450" y="1284288"/>
            <a:ext cx="897255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latin typeface="Georgia" pitchFamily="18" charset="0"/>
              </a:rPr>
              <a:t>Universal Displaced Worker Program</a:t>
            </a:r>
            <a:endParaRPr lang="en-US" sz="1200">
              <a:latin typeface="Georgia" pitchFamily="18" charset="0"/>
            </a:endParaRP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</a:rPr>
              <a:t>Presidential proposal to give displaced workers $4,000 a year for up to two years to pursue training in technical fields to land new jobs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800">
              <a:solidFill>
                <a:srgbClr val="000000"/>
              </a:solidFill>
              <a:latin typeface="Georgia" pitchFamily="18" charset="0"/>
            </a:endParaRP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</a:rPr>
              <a:t>It would also provide income support of between $150-$300 per week, reemployment services, reallocation allowances and wage insurance for older workers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800">
              <a:solidFill>
                <a:srgbClr val="000000"/>
              </a:solidFill>
              <a:latin typeface="Georgia" pitchFamily="18" charset="0"/>
            </a:endParaRP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</a:rPr>
              <a:t>Up to a million workers a year would be eligible for help under the UDW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800">
              <a:solidFill>
                <a:srgbClr val="000000"/>
              </a:solidFill>
              <a:latin typeface="Georgia" pitchFamily="18" charset="0"/>
            </a:endParaRP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</a:rPr>
              <a:t>Calls for the creation of the American Job Center Network, which would unify federally-supported One-Stop Career Centers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6"/>
          <p:cNvSpPr>
            <a:spLocks noChangeArrowheads="1"/>
          </p:cNvSpPr>
          <p:nvPr/>
        </p:nvSpPr>
        <p:spPr bwMode="auto">
          <a:xfrm>
            <a:off x="179388" y="1293813"/>
            <a:ext cx="88201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</a:rPr>
              <a:t>Sustain Maximum Pell grants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Heath Care and Education Reconciliation Act (HCERA) of 2009 signed by the President doubled the award for Pell Grants from 4,730 in 2008 to 5,635 in 2013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The Department of Education estimates that some 150,000 additional Pell Grant awards will be made to Latino students by 2020 under this new law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800">
              <a:solidFill>
                <a:srgbClr val="000000"/>
              </a:solidFill>
              <a:latin typeface="Georgia" pitchFamily="18" charset="0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</a:rPr>
              <a:t>Make permanent the American Opportunity Tax Credit (AOTC)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The President signed and extended the HOPE credit of $2,500 tax credit for college tuition and worth up to $10,000 over four years of college in 2009 and 2010, which will expire in December 2012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In 2011, more than 9.4 million families received AOTC tax credits valued at $18.2 billion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The President has proposed this tax credit permanent</a:t>
            </a:r>
          </a:p>
        </p:txBody>
      </p:sp>
      <p:sp>
        <p:nvSpPr>
          <p:cNvPr id="82946" name="Title 4"/>
          <p:cNvSpPr>
            <a:spLocks/>
          </p:cNvSpPr>
          <p:nvPr/>
        </p:nvSpPr>
        <p:spPr bwMode="auto">
          <a:xfrm>
            <a:off x="1481138" y="146050"/>
            <a:ext cx="7515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The President Working to Make College more Affordable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4"/>
          <p:cNvSpPr>
            <a:spLocks noChangeArrowheads="1"/>
          </p:cNvSpPr>
          <p:nvPr/>
        </p:nvSpPr>
        <p:spPr bwMode="auto">
          <a:xfrm>
            <a:off x="161925" y="1293813"/>
            <a:ext cx="887730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</a:rPr>
              <a:t>Increase funding for Work-Study Programs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In the President’s 2013 Budget proposes increasing Work-Study funding by $150 million to double the number of work study jobs over the next five years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Additional funding could provide grants to over 110,000 students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800">
              <a:solidFill>
                <a:srgbClr val="000000"/>
              </a:solidFill>
              <a:latin typeface="Georgia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</a:rPr>
              <a:t>Other Presidential Proposals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Over half of America’s Latino undergraduates attend a Hispanic-Serving Institution</a:t>
            </a:r>
          </a:p>
          <a:p>
            <a:pPr marL="1371600" lvl="2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HCERA of 2009 provides $1 billion in investments by 2020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Establishment of a $55 million fund for the Improvement of Post-secondary Education to help public and private colleges develop and test new strategies to boost student outcome</a:t>
            </a:r>
          </a:p>
          <a:p>
            <a:pPr marL="1371600" lvl="2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$20 million set aside for minority-serving institutions</a:t>
            </a:r>
          </a:p>
        </p:txBody>
      </p:sp>
      <p:sp>
        <p:nvSpPr>
          <p:cNvPr id="83970" name="Title 4"/>
          <p:cNvSpPr>
            <a:spLocks/>
          </p:cNvSpPr>
          <p:nvPr/>
        </p:nvSpPr>
        <p:spPr bwMode="auto">
          <a:xfrm>
            <a:off x="1481138" y="146050"/>
            <a:ext cx="7515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The President Working Making College more Affordable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4"/>
          <p:cNvSpPr>
            <a:spLocks/>
          </p:cNvSpPr>
          <p:nvPr/>
        </p:nvSpPr>
        <p:spPr bwMode="auto">
          <a:xfrm>
            <a:off x="1481138" y="146050"/>
            <a:ext cx="7515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The Administration is working on a number of initiatives that effect Latino Youth</a:t>
            </a:r>
          </a:p>
        </p:txBody>
      </p:sp>
      <p:sp>
        <p:nvSpPr>
          <p:cNvPr id="84994" name="Rectangle 4"/>
          <p:cNvSpPr>
            <a:spLocks noChangeArrowheads="1"/>
          </p:cNvSpPr>
          <p:nvPr/>
        </p:nvSpPr>
        <p:spPr bwMode="auto">
          <a:xfrm>
            <a:off x="161925" y="1293813"/>
            <a:ext cx="8877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</a:rPr>
              <a:t>Citizenship and Integration</a:t>
            </a:r>
          </a:p>
          <a:p>
            <a:pPr marL="914400" lvl="1" indent="-457200" eaLnBrk="0" hangingPunct="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The President’s budget calls for $20 million to promote citizenship through education and preparation programs</a:t>
            </a:r>
          </a:p>
          <a:p>
            <a:pPr marL="914400" lvl="1" indent="-457200" eaLnBrk="0" hangingPunct="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The Budget also maintains funding for the Department of Education’s Office of English Language Education State Grants </a:t>
            </a:r>
          </a:p>
          <a:p>
            <a:pPr marL="914400" lvl="1" indent="-457200" eaLnBrk="0" hangingPunct="0">
              <a:spcBef>
                <a:spcPct val="20000"/>
              </a:spcBef>
              <a:buFontTx/>
              <a:buChar char="•"/>
            </a:pPr>
            <a:endParaRPr lang="en-US" sz="1200">
              <a:solidFill>
                <a:srgbClr val="000000"/>
              </a:solidFill>
              <a:latin typeface="Georgia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Georgia" pitchFamily="18" charset="0"/>
              </a:rPr>
              <a:t>Support the DREAM act</a:t>
            </a:r>
          </a:p>
          <a:p>
            <a:pPr marL="914400" lvl="1" indent="-457200" eaLnBrk="0" hangingPunct="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Georgia" pitchFamily="18" charset="0"/>
              </a:rPr>
              <a:t>Administration strongly supports the DREAM Act - it’s important for economic competitiveness, military readiness, and law enforcement efforts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1138" y="146050"/>
            <a:ext cx="5991225" cy="838200"/>
          </a:xfrm>
        </p:spPr>
        <p:txBody>
          <a:bodyPr/>
          <a:lstStyle/>
          <a:p>
            <a:r>
              <a:rPr lang="en-US" sz="2400" b="1" smtClean="0"/>
              <a:t>Latinos Growing Presence in the U.S.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323975"/>
            <a:ext cx="8653462" cy="4867275"/>
          </a:xfrm>
        </p:spPr>
        <p:txBody>
          <a:bodyPr/>
          <a:lstStyle/>
          <a:p>
            <a:pPr marL="304800" indent="-304800">
              <a:buFont typeface="Wingdings" pitchFamily="2" charset="2"/>
              <a:buChar char="Ø"/>
            </a:pPr>
            <a:r>
              <a:rPr lang="en-US" sz="2000" smtClean="0">
                <a:latin typeface="Georgia" pitchFamily="18" charset="0"/>
              </a:rPr>
              <a:t>Latino share of the population (Census projections)</a:t>
            </a:r>
          </a:p>
          <a:p>
            <a:pPr marL="541338" lvl="1" indent="-304800">
              <a:buFontTx/>
              <a:buChar char="•"/>
            </a:pPr>
            <a:r>
              <a:rPr lang="en-US" sz="2000" smtClean="0">
                <a:latin typeface="Georgia" pitchFamily="18" charset="0"/>
              </a:rPr>
              <a:t>In 2010:  16.0%</a:t>
            </a:r>
          </a:p>
          <a:p>
            <a:pPr marL="541338" lvl="1" indent="-304800">
              <a:buFontTx/>
              <a:buChar char="•"/>
            </a:pPr>
            <a:r>
              <a:rPr lang="en-US" sz="2000" smtClean="0">
                <a:latin typeface="Georgia" pitchFamily="18" charset="0"/>
              </a:rPr>
              <a:t>In 2020:  19.4%</a:t>
            </a:r>
          </a:p>
          <a:p>
            <a:pPr marL="541338" lvl="1" indent="-304800">
              <a:buFontTx/>
              <a:buChar char="•"/>
            </a:pPr>
            <a:r>
              <a:rPr lang="en-US" sz="2000" smtClean="0">
                <a:latin typeface="Georgia" pitchFamily="18" charset="0"/>
              </a:rPr>
              <a:t>In 2030:  23.0%</a:t>
            </a:r>
          </a:p>
          <a:p>
            <a:pPr marL="304800" indent="-304800">
              <a:buFont typeface="Wingdings" pitchFamily="2" charset="2"/>
              <a:buChar char="Ø"/>
            </a:pPr>
            <a:r>
              <a:rPr lang="en-US" sz="2000" smtClean="0">
                <a:latin typeface="Georgia" pitchFamily="18" charset="0"/>
              </a:rPr>
              <a:t>Latino purchasing power is expected to grow from $1 trillion in 2010 to $1.5 trillion in 2015</a:t>
            </a:r>
          </a:p>
          <a:p>
            <a:pPr marL="541338" lvl="1" indent="-304800">
              <a:buFontTx/>
              <a:buChar char="•"/>
            </a:pPr>
            <a:r>
              <a:rPr lang="en-US" sz="2000" smtClean="0">
                <a:latin typeface="Georgia" pitchFamily="18" charset="0"/>
              </a:rPr>
              <a:t>The rate of growth in Hispanic purchasing power exceeds all other racial and ethnic groups</a:t>
            </a:r>
          </a:p>
          <a:p>
            <a:pPr marL="304800" indent="-304800">
              <a:buFont typeface="Wingdings" pitchFamily="2" charset="2"/>
              <a:buChar char="Ø"/>
            </a:pPr>
            <a:r>
              <a:rPr lang="en-US" sz="2000" smtClean="0">
                <a:latin typeface="Georgia" pitchFamily="18" charset="0"/>
              </a:rPr>
              <a:t>Increased political presence of Latinos.</a:t>
            </a:r>
          </a:p>
          <a:p>
            <a:pPr marL="541338" lvl="1" indent="-304800">
              <a:buFontTx/>
              <a:buChar char="•"/>
            </a:pPr>
            <a:r>
              <a:rPr lang="en-US" sz="2000" smtClean="0">
                <a:latin typeface="Georgia" pitchFamily="18" charset="0"/>
              </a:rPr>
              <a:t>Latino Share of Voters - 5.1% in 2002,  5.8% in 2006 and 6.9% in 2010.</a:t>
            </a:r>
          </a:p>
          <a:p>
            <a:pPr marL="541338" lvl="1" indent="-304800">
              <a:buFontTx/>
              <a:buChar char="•"/>
            </a:pPr>
            <a:r>
              <a:rPr lang="en-US" sz="2000" smtClean="0">
                <a:latin typeface="Georgia" pitchFamily="18" charset="0"/>
              </a:rPr>
              <a:t>Latino Share of Eligible Voters – 7.6% in 2002, 8.6% in 2006 and 10% in 2010</a:t>
            </a:r>
            <a:endParaRPr lang="en-US" sz="180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1138" y="146050"/>
            <a:ext cx="7134225" cy="838200"/>
          </a:xfrm>
        </p:spPr>
        <p:txBody>
          <a:bodyPr/>
          <a:lstStyle/>
          <a:p>
            <a:r>
              <a:rPr lang="en-US" sz="2400" b="1" smtClean="0"/>
              <a:t>Latinos Growing Presence in the Labor Market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1524000"/>
            <a:ext cx="8448675" cy="4705350"/>
          </a:xfrm>
        </p:spPr>
        <p:txBody>
          <a:bodyPr/>
          <a:lstStyle/>
          <a:p>
            <a:pPr marL="304800" indent="-304800">
              <a:buFont typeface="Wingdings" pitchFamily="2" charset="2"/>
              <a:buChar char="Ø"/>
            </a:pPr>
            <a:r>
              <a:rPr lang="en-US" sz="2400" smtClean="0">
                <a:latin typeface="Georgia" pitchFamily="18" charset="0"/>
              </a:rPr>
              <a:t>Latino share of the labor force (BLS projections)</a:t>
            </a:r>
          </a:p>
          <a:p>
            <a:pPr marL="541338" lvl="1" indent="-304800">
              <a:buFontTx/>
              <a:buChar char="•"/>
            </a:pPr>
            <a:r>
              <a:rPr lang="en-US" sz="2400" smtClean="0">
                <a:latin typeface="Georgia" pitchFamily="18" charset="0"/>
              </a:rPr>
              <a:t>In 2010:  14.8%</a:t>
            </a:r>
          </a:p>
          <a:p>
            <a:pPr marL="541338" lvl="1" indent="-304800">
              <a:buFontTx/>
              <a:buChar char="•"/>
            </a:pPr>
            <a:r>
              <a:rPr lang="en-US" sz="2400" smtClean="0">
                <a:latin typeface="Georgia" pitchFamily="18" charset="0"/>
              </a:rPr>
              <a:t>In 2020:  18.6%</a:t>
            </a:r>
          </a:p>
          <a:p>
            <a:pPr marL="304800" indent="-304800">
              <a:buFont typeface="Wingdings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latin typeface="Georgia" pitchFamily="18" charset="0"/>
              </a:rPr>
              <a:t>The Latino labor force is becoming increasingly more educated, but still lags behind other groups</a:t>
            </a:r>
          </a:p>
          <a:p>
            <a:pPr marL="304800" indent="-304800">
              <a:buFont typeface="Wingdings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latin typeface="Georgia" pitchFamily="18" charset="0"/>
              </a:rPr>
              <a:t>Latinos are a growing presence in the US economy, so our American labor force will only be as strong and skilled as our growing Latino workforce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49238" y="1416050"/>
          <a:ext cx="8672512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Chart" r:id="rId3" imgW="5895857" imgH="3609913" progId="Excel.Chart.8">
                  <p:embed/>
                </p:oleObj>
              </mc:Choice>
              <mc:Fallback>
                <p:oleObj name="Chart" r:id="rId3" imgW="5895857" imgH="3609913" progId="Excel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1416050"/>
                        <a:ext cx="8672512" cy="465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Title 4"/>
          <p:cNvSpPr>
            <a:spLocks/>
          </p:cNvSpPr>
          <p:nvPr/>
        </p:nvSpPr>
        <p:spPr bwMode="auto">
          <a:xfrm>
            <a:off x="1481138" y="165100"/>
            <a:ext cx="7515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Hispanic Educational Attainment Since 1970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488" y="146050"/>
            <a:ext cx="7423150" cy="838200"/>
          </a:xfrm>
        </p:spPr>
        <p:txBody>
          <a:bodyPr/>
          <a:lstStyle/>
          <a:p>
            <a:r>
              <a:rPr lang="en-US" sz="2400" b="1" smtClean="0"/>
              <a:t>Comparisons of Hispanics to other Groups by Educational Attainment</a:t>
            </a:r>
          </a:p>
        </p:txBody>
      </p:sp>
      <p:graphicFrame>
        <p:nvGraphicFramePr>
          <p:cNvPr id="686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23875" y="1200150"/>
          <a:ext cx="7810500" cy="524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Chart" r:id="rId3" imgW="5029200" imgH="3609913" progId="Excel.Chart.8">
                  <p:embed/>
                </p:oleObj>
              </mc:Choice>
              <mc:Fallback>
                <p:oleObj name="Chart" r:id="rId3" imgW="5029200" imgH="3609913" progId="Excel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200150"/>
                        <a:ext cx="7810500" cy="524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138" y="146050"/>
            <a:ext cx="7277100" cy="838200"/>
          </a:xfrm>
        </p:spPr>
        <p:txBody>
          <a:bodyPr/>
          <a:lstStyle/>
          <a:p>
            <a:r>
              <a:rPr lang="en-US" sz="2400" b="1" smtClean="0"/>
              <a:t>Hispanic Participation in Training compared to Whites, and African Americans </a:t>
            </a:r>
          </a:p>
        </p:txBody>
      </p:sp>
      <p:graphicFrame>
        <p:nvGraphicFramePr>
          <p:cNvPr id="696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66700" y="1385888"/>
          <a:ext cx="8621713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Chart" r:id="rId3" imgW="4867359" imgH="2971741" progId="Excel.Chart.8">
                  <p:embed/>
                </p:oleObj>
              </mc:Choice>
              <mc:Fallback>
                <p:oleObj name="Chart" r:id="rId3" imgW="4867359" imgH="2971741" progId="Excel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385888"/>
                        <a:ext cx="8621713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3" y="146050"/>
            <a:ext cx="7188200" cy="838200"/>
          </a:xfrm>
        </p:spPr>
        <p:txBody>
          <a:bodyPr/>
          <a:lstStyle/>
          <a:p>
            <a:r>
              <a:rPr lang="en-US" sz="2400" b="1" smtClean="0"/>
              <a:t>Unemployment Rates of Latinos vs. other Groups over time</a:t>
            </a:r>
          </a:p>
        </p:txBody>
      </p:sp>
      <p:graphicFrame>
        <p:nvGraphicFramePr>
          <p:cNvPr id="706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28675" y="1333500"/>
          <a:ext cx="7715250" cy="501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Chart" r:id="rId3" imgW="5895857" imgH="3609913" progId="Excel.Chart.8">
                  <p:embed/>
                </p:oleObj>
              </mc:Choice>
              <mc:Fallback>
                <p:oleObj name="Chart" r:id="rId3" imgW="5895857" imgH="3609913" progId="Excel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333500"/>
                        <a:ext cx="7715250" cy="501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58800" y="1357313"/>
          <a:ext cx="8026400" cy="493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Chart" r:id="rId3" imgW="5810351" imgH="3752839" progId="Excel.Chart.8">
                  <p:embed/>
                </p:oleObj>
              </mc:Choice>
              <mc:Fallback>
                <p:oleObj name="Chart" r:id="rId3" imgW="5810351" imgH="3752839" progId="Excel.Chart.8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357313"/>
                        <a:ext cx="8026400" cy="493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8" name="Title 4"/>
          <p:cNvSpPr>
            <a:spLocks/>
          </p:cNvSpPr>
          <p:nvPr/>
        </p:nvSpPr>
        <p:spPr bwMode="auto">
          <a:xfrm>
            <a:off x="1481138" y="174625"/>
            <a:ext cx="7515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Unemployment Rates of Latinos by Educational Attainment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5425" y="209550"/>
            <a:ext cx="6619875" cy="762000"/>
          </a:xfrm>
        </p:spPr>
        <p:txBody>
          <a:bodyPr/>
          <a:lstStyle/>
          <a:p>
            <a:r>
              <a:rPr lang="en-US" sz="2400" b="1" smtClean="0"/>
              <a:t>Wage Gap Between Hispanics and Whites over time</a:t>
            </a:r>
          </a:p>
        </p:txBody>
      </p:sp>
      <p:graphicFrame>
        <p:nvGraphicFramePr>
          <p:cNvPr id="716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0850" y="1279525"/>
          <a:ext cx="8318500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Chart" r:id="rId3" imgW="5629359" imgH="3609913" progId="Excel.Chart.8">
                  <p:embed/>
                </p:oleObj>
              </mc:Choice>
              <mc:Fallback>
                <p:oleObj name="Chart" r:id="rId3" imgW="5629359" imgH="3609913" progId="Excel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1279525"/>
                        <a:ext cx="8318500" cy="504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b" anchorCtr="0" compatLnSpc="1">
        <a:prstTxWarp prst="textNoShape">
          <a:avLst/>
        </a:prstTxWarp>
      </a:bodyPr>
      <a:lstStyle>
        <a:defPPr algn="ctr" eaLnBrk="0" fontAlgn="base" hangingPunct="0">
          <a:lnSpc>
            <a:spcPct val="90000"/>
          </a:lnSpc>
          <a:spcBef>
            <a:spcPct val="0"/>
          </a:spcBef>
          <a:spcAft>
            <a:spcPct val="0"/>
          </a:spcAft>
          <a:defRPr kumimoji="0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B69404"/>
        </a:dk2>
        <a:lt2>
          <a:srgbClr val="C0C0C0"/>
        </a:lt2>
        <a:accent1>
          <a:srgbClr val="0000FF"/>
        </a:accent1>
        <a:accent2>
          <a:srgbClr val="E2E1C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CDCCAE"/>
        </a:accent6>
        <a:hlink>
          <a:srgbClr val="3D97AF"/>
        </a:hlink>
        <a:folHlink>
          <a:srgbClr val="B72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b" anchorCtr="0" compatLnSpc="1">
        <a:prstTxWarp prst="textNoShape">
          <a:avLst/>
        </a:prstTxWarp>
      </a:bodyPr>
      <a:lstStyle>
        <a:defPPr algn="ctr" eaLnBrk="0" fontAlgn="base" hangingPunct="0">
          <a:lnSpc>
            <a:spcPct val="90000"/>
          </a:lnSpc>
          <a:spcBef>
            <a:spcPct val="0"/>
          </a:spcBef>
          <a:spcAft>
            <a:spcPct val="0"/>
          </a:spcAft>
          <a:defRPr kumimoji="0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B69404"/>
        </a:dk2>
        <a:lt2>
          <a:srgbClr val="C0C0C0"/>
        </a:lt2>
        <a:accent1>
          <a:srgbClr val="0000FF"/>
        </a:accent1>
        <a:accent2>
          <a:srgbClr val="E2E1C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CDCCAE"/>
        </a:accent6>
        <a:hlink>
          <a:srgbClr val="3D97AF"/>
        </a:hlink>
        <a:folHlink>
          <a:srgbClr val="B72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9281</TotalTime>
  <Words>1238</Words>
  <Application>Microsoft Office PowerPoint</Application>
  <PresentationFormat>On-screen Show (4:3)</PresentationFormat>
  <Paragraphs>153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Default Design</vt:lpstr>
      <vt:lpstr>1_Default Design</vt:lpstr>
      <vt:lpstr>Chart</vt:lpstr>
      <vt:lpstr>PowerPoint Presentation</vt:lpstr>
      <vt:lpstr>Latinos Growing Presence in the U.S.</vt:lpstr>
      <vt:lpstr>Latinos Growing Presence in the Labor Market</vt:lpstr>
      <vt:lpstr>PowerPoint Presentation</vt:lpstr>
      <vt:lpstr>Comparisons of Hispanics to other Groups by Educational Attainment</vt:lpstr>
      <vt:lpstr>Hispanic Participation in Training compared to Whites, and African Americans </vt:lpstr>
      <vt:lpstr>Unemployment Rates of Latinos vs. other Groups over time</vt:lpstr>
      <vt:lpstr>PowerPoint Presentation</vt:lpstr>
      <vt:lpstr>Wage Gap Between Hispanics and Whites over time</vt:lpstr>
      <vt:lpstr>Earnings gap between Hispanics and Whites by Educational Attainment </vt:lpstr>
      <vt:lpstr>Providing Skills to Latino Workers through Training Programs at the Department of Labor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Booz Allen Hamilton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Dubin, Joyce [USA]</dc:creator>
  <cp:lastModifiedBy>Administrator</cp:lastModifiedBy>
  <cp:revision>930</cp:revision>
  <cp:lastPrinted>2012-02-24T18:47:18Z</cp:lastPrinted>
  <dcterms:created xsi:type="dcterms:W3CDTF">2011-07-26T14:43:24Z</dcterms:created>
  <dcterms:modified xsi:type="dcterms:W3CDTF">2012-03-25T18:06:24Z</dcterms:modified>
</cp:coreProperties>
</file>